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6"/>
  </p:notesMasterIdLst>
  <p:handoutMasterIdLst>
    <p:handoutMasterId r:id="rId17"/>
  </p:handoutMasterIdLst>
  <p:sldIdLst>
    <p:sldId id="960" r:id="rId2"/>
    <p:sldId id="921" r:id="rId3"/>
    <p:sldId id="951" r:id="rId4"/>
    <p:sldId id="892" r:id="rId5"/>
    <p:sldId id="894" r:id="rId6"/>
    <p:sldId id="954" r:id="rId7"/>
    <p:sldId id="956" r:id="rId8"/>
    <p:sldId id="953" r:id="rId9"/>
    <p:sldId id="952" r:id="rId10"/>
    <p:sldId id="903" r:id="rId11"/>
    <p:sldId id="942" r:id="rId12"/>
    <p:sldId id="957" r:id="rId13"/>
    <p:sldId id="961" r:id="rId14"/>
    <p:sldId id="959" r:id="rId15"/>
  </p:sldIdLst>
  <p:sldSz cx="9144000" cy="6858000" type="screen4x3"/>
  <p:notesSz cx="7315200" cy="9601200"/>
  <p:custDataLst>
    <p:tags r:id="rId1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518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24" userDrawn="1">
          <p15:clr>
            <a:srgbClr val="A4A3A4"/>
          </p15:clr>
        </p15:guide>
        <p15:guide id="2" pos="230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2122"/>
    <a:srgbClr val="1822F0"/>
    <a:srgbClr val="FFFF00"/>
    <a:srgbClr val="F3C5D4"/>
    <a:srgbClr val="969696"/>
    <a:srgbClr val="06F639"/>
    <a:srgbClr val="FF4B4B"/>
    <a:srgbClr val="FF8585"/>
    <a:srgbClr val="FF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8" autoAdjust="0"/>
    <p:restoredTop sz="83290" autoAdjust="0"/>
  </p:normalViewPr>
  <p:slideViewPr>
    <p:cSldViewPr snapToGrid="0" snapToObjects="1">
      <p:cViewPr varScale="1">
        <p:scale>
          <a:sx n="93" d="100"/>
          <a:sy n="93" d="100"/>
        </p:scale>
        <p:origin x="-1312" y="-112"/>
      </p:cViewPr>
      <p:guideLst>
        <p:guide orient="horz" pos="2160"/>
        <p:guide pos="5181"/>
      </p:guideLst>
    </p:cSldViewPr>
  </p:slideViewPr>
  <p:outlineViewPr>
    <p:cViewPr>
      <p:scale>
        <a:sx n="33" d="100"/>
        <a:sy n="33" d="100"/>
      </p:scale>
      <p:origin x="0" y="-757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1200"/>
    </p:cViewPr>
  </p:sorterViewPr>
  <p:notesViewPr>
    <p:cSldViewPr snapToGrid="0" snapToObjects="1">
      <p:cViewPr varScale="1">
        <p:scale>
          <a:sx n="60" d="100"/>
          <a:sy n="60" d="100"/>
        </p:scale>
        <p:origin x="-2388" y="-78"/>
      </p:cViewPr>
      <p:guideLst>
        <p:guide orient="horz" pos="3024"/>
        <p:guide pos="230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tags" Target="tags/tag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1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1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/>
            </a:lvl1pPr>
          </a:lstStyle>
          <a:p>
            <a:pPr>
              <a:defRPr/>
            </a:pPr>
            <a:fld id="{876D5497-CD73-4CE8-89E6-1FF71A54B9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4231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5" y="0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7" y="4560889"/>
            <a:ext cx="53657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Cliquez pour modifier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5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3015E02-77F6-40D0-8668-9E4EC34F97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1916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356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3665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5480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9882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5862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4231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1.png"/><Relationship Id="rId1" Type="http://schemas.microsoft.com/office/2007/relationships/media" Target="file:///C:\Documents%20and%20Settings\Mathieu%20Desbrun\My%20Documents\PowerPoint%20Presentations\GrailAnim2.avi" TargetMode="External"/><Relationship Id="rId2" Type="http://schemas.openxmlformats.org/officeDocument/2006/relationships/video" Target="file:///C:\Documents%20and%20Settings\Mathieu%20Desbrun\My%20Documents\PowerPoint%20Presentations\GrailAnim2.avi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88" y="-103188"/>
            <a:ext cx="9142412" cy="3852863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13" y="4543425"/>
            <a:ext cx="19335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2884488" y="3736975"/>
            <a:ext cx="3365500" cy="49212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chemeClr val="bg1"/>
                </a:solidFill>
                <a:latin typeface="Californian FB" panose="0207040306080B030204" pitchFamily="18" charset="0"/>
                <a:ea typeface="+mn-ea"/>
                <a:cs typeface="+mn-cs"/>
              </a:defRPr>
            </a:lvl1pPr>
            <a:lvl2pPr marL="457200" marR="0" indent="0" algn="ctr" defTabSz="854075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F35B1B"/>
              </a:buClr>
              <a:buSzPct val="75000"/>
              <a:buFont typeface="Monotype Sorts" pitchFamily="2" charset="2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2pPr>
            <a:lvl3pPr marL="914400" marR="0" indent="0" algn="ctr" defTabSz="854075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F35B1B"/>
              </a:buClr>
              <a:buSzPct val="75000"/>
              <a:buFont typeface="Monotype Sorts" pitchFamily="2" charset="2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3pPr>
            <a:lvl4pPr marL="1371600" marR="0" indent="0" algn="ctr" defTabSz="854075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F35B1B"/>
              </a:buClr>
              <a:buSzPct val="75000"/>
              <a:buFont typeface="Monotype Sorts" pitchFamily="2" charset="2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4pPr>
            <a:lvl5pPr marL="1828800" marR="0" indent="0" algn="ctr" defTabSz="8540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Applied Geometry Lab</a:t>
            </a:r>
          </a:p>
          <a:p>
            <a:pPr>
              <a:lnSpc>
                <a:spcPct val="95000"/>
              </a:lnSpc>
              <a:spcBef>
                <a:spcPts val="0"/>
              </a:spcBef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Caltech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4561" y="1520878"/>
            <a:ext cx="8481526" cy="1325563"/>
          </a:xfrm>
        </p:spPr>
        <p:txBody>
          <a:bodyPr/>
          <a:lstStyle>
            <a:lvl1pPr algn="ctr">
              <a:defRPr>
                <a:latin typeface="Viner Hand ITC" panose="03070502030502020203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8237" y="2468965"/>
            <a:ext cx="6858000" cy="41419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767939" y="3329558"/>
            <a:ext cx="5598594" cy="436993"/>
          </a:xfrm>
        </p:spPr>
        <p:txBody>
          <a:bodyPr>
            <a:norm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3695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FFA57-95F8-4192-A0DA-B75133CCC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43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0" y="1884363"/>
            <a:ext cx="9147175" cy="2119312"/>
            <a:chOff x="0" y="1883698"/>
            <a:chExt cx="9147593" cy="2120523"/>
          </a:xfrm>
        </p:grpSpPr>
        <p:grpSp>
          <p:nvGrpSpPr>
            <p:cNvPr id="5" name="Group 17"/>
            <p:cNvGrpSpPr>
              <a:grpSpLocks/>
            </p:cNvGrpSpPr>
            <p:nvPr userDrawn="1"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9" name="Freeform 8"/>
              <p:cNvSpPr/>
              <p:nvPr userDrawn="1"/>
            </p:nvSpPr>
            <p:spPr>
              <a:xfrm>
                <a:off x="-1829" y="525209"/>
                <a:ext cx="9146006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0" name="Rectangle 9"/>
              <p:cNvSpPr/>
              <p:nvPr userDrawn="1"/>
            </p:nvSpPr>
            <p:spPr>
              <a:xfrm>
                <a:off x="-241" y="-554"/>
                <a:ext cx="9134892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6" name="Group 18"/>
            <p:cNvGrpSpPr>
              <a:grpSpLocks/>
            </p:cNvGrpSpPr>
            <p:nvPr userDrawn="1"/>
          </p:nvGrpSpPr>
          <p:grpSpPr bwMode="auto">
            <a:xfrm flipH="1" flipV="1">
              <a:off x="0" y="1883698"/>
              <a:ext cx="9147593" cy="1130392"/>
              <a:chOff x="-13118" y="0"/>
              <a:chExt cx="9147593" cy="1130392"/>
            </a:xfrm>
          </p:grpSpPr>
          <p:sp>
            <p:nvSpPr>
              <p:cNvPr id="7" name="Freeform 6"/>
              <p:cNvSpPr/>
              <p:nvPr userDrawn="1"/>
            </p:nvSpPr>
            <p:spPr>
              <a:xfrm>
                <a:off x="-13118" y="525209"/>
                <a:ext cx="9146005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8" name="Rectangle 7"/>
              <p:cNvSpPr/>
              <p:nvPr userDrawn="1"/>
            </p:nvSpPr>
            <p:spPr>
              <a:xfrm>
                <a:off x="-417" y="-554"/>
                <a:ext cx="9134892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pic>
        <p:nvPicPr>
          <p:cNvPr id="11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8363"/>
            <a:ext cx="1219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-9525" y="1884363"/>
            <a:ext cx="9155113" cy="2119312"/>
            <a:chOff x="-9680" y="1883698"/>
            <a:chExt cx="9155664" cy="2120523"/>
          </a:xfrm>
        </p:grpSpPr>
        <p:grpSp>
          <p:nvGrpSpPr>
            <p:cNvPr id="13" name="Group 25"/>
            <p:cNvGrpSpPr>
              <a:grpSpLocks/>
            </p:cNvGrpSpPr>
            <p:nvPr userDrawn="1"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18" name="Freeform 17"/>
              <p:cNvSpPr/>
              <p:nvPr userDrawn="1"/>
            </p:nvSpPr>
            <p:spPr>
              <a:xfrm>
                <a:off x="-1983" y="525209"/>
                <a:ext cx="9146138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9" name="Rectangle 18"/>
              <p:cNvSpPr/>
              <p:nvPr userDrawn="1"/>
            </p:nvSpPr>
            <p:spPr>
              <a:xfrm>
                <a:off x="-395" y="-554"/>
                <a:ext cx="9135024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14" name="Group 26"/>
            <p:cNvGrpSpPr>
              <a:grpSpLocks/>
            </p:cNvGrpSpPr>
            <p:nvPr userDrawn="1"/>
          </p:nvGrpSpPr>
          <p:grpSpPr bwMode="auto">
            <a:xfrm flipH="1" flipV="1">
              <a:off x="-9680" y="1883698"/>
              <a:ext cx="9145984" cy="1130392"/>
              <a:chOff x="-1829" y="0"/>
              <a:chExt cx="9145984" cy="1130392"/>
            </a:xfrm>
          </p:grpSpPr>
          <p:sp>
            <p:nvSpPr>
              <p:cNvPr id="15" name="Freeform 14"/>
              <p:cNvSpPr/>
              <p:nvPr userDrawn="1"/>
            </p:nvSpPr>
            <p:spPr>
              <a:xfrm>
                <a:off x="-1983" y="525209"/>
                <a:ext cx="9146138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7" name="Rectangle 16"/>
              <p:cNvSpPr/>
              <p:nvPr userDrawn="1"/>
            </p:nvSpPr>
            <p:spPr>
              <a:xfrm>
                <a:off x="-395" y="-554"/>
                <a:ext cx="9135024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pic>
        <p:nvPicPr>
          <p:cNvPr id="20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21208" y="2448791"/>
            <a:ext cx="8040854" cy="1325563"/>
          </a:xfrm>
        </p:spPr>
        <p:txBody>
          <a:bodyPr/>
          <a:lstStyle>
            <a:lvl1pPr algn="ctr">
              <a:defRPr>
                <a:latin typeface="Viner Hand ITC" panose="03070502030502020203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8DDEE-4AF7-41ED-B599-4E6E26840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384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0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>
                <p:cTn id="2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52939"/>
            <a:ext cx="3867150" cy="48240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52939"/>
            <a:ext cx="3867150" cy="48240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9F85B-D2ED-47B0-A7F3-59C64C91E0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36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51957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220686"/>
            <a:ext cx="3868737" cy="39689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51957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220686"/>
            <a:ext cx="3887788" cy="39689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F16A9-B358-4A62-BF81-1E088B76C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48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8CC85-B3B1-4C22-B511-5C7CD7DDB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41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microsoft.com/office/2007/relationships/media" Target="file:///C:\Documents%20and%20Settings\Mathieu%20Desbrun\My%20Documents\PowerPoint%20Presentations\GrailAnim2.avi" TargetMode="External"/><Relationship Id="rId9" Type="http://schemas.openxmlformats.org/officeDocument/2006/relationships/video" Target="file:///C:\Documents%20and%20Settings\Mathieu%20Desbrun\My%20Documents\PowerPoint%20Presentations\GrailAnim2.avi" TargetMode="Externa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19213"/>
            <a:ext cx="7886700" cy="4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58225" y="6492875"/>
            <a:ext cx="365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D1DEBA1-FE4F-425D-A307-9D51DB1D3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-1588" y="0"/>
            <a:ext cx="9145588" cy="1130300"/>
            <a:chOff x="-1829" y="0"/>
            <a:chExt cx="9145984" cy="1130392"/>
          </a:xfrm>
        </p:grpSpPr>
        <p:sp>
          <p:nvSpPr>
            <p:cNvPr id="8" name="Freeform 7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23888" y="-139700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pic>
        <p:nvPicPr>
          <p:cNvPr id="10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9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10"/>
          <p:cNvSpPr>
            <a:spLocks noChangeShapeType="1"/>
          </p:cNvSpPr>
          <p:nvPr/>
        </p:nvSpPr>
        <p:spPr bwMode="auto">
          <a:xfrm>
            <a:off x="1338263" y="6400800"/>
            <a:ext cx="7318375" cy="0"/>
          </a:xfrm>
          <a:prstGeom prst="line">
            <a:avLst/>
          </a:prstGeom>
          <a:noFill/>
          <a:ln w="25400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-1589" y="0"/>
            <a:ext cx="9173297" cy="1130300"/>
            <a:chOff x="-1829" y="0"/>
            <a:chExt cx="9145984" cy="1130392"/>
          </a:xfrm>
        </p:grpSpPr>
        <p:sp>
          <p:nvSpPr>
            <p:cNvPr id="13" name="Freeform 12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pic>
        <p:nvPicPr>
          <p:cNvPr id="15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9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1338263" y="6400800"/>
            <a:ext cx="7318375" cy="0"/>
          </a:xfrm>
          <a:prstGeom prst="line">
            <a:avLst/>
          </a:prstGeom>
          <a:noFill/>
          <a:ln w="25400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7" r:id="rId2"/>
    <p:sldLayoutId id="2147483722" r:id="rId3"/>
    <p:sldLayoutId id="2147483718" r:id="rId4"/>
    <p:sldLayoutId id="2147483719" r:id="rId5"/>
    <p:sldLayoutId id="2147483720" r:id="rId6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3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Britannic Bold" panose="020B090306070302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1pPr>
      <a:lvl2pPr marL="749300" indent="-376238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2pPr>
      <a:lvl3pPr marL="1227138" indent="-371475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3pPr>
      <a:lvl4pPr marL="1647825" indent="-315913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4pPr>
      <a:lvl5pPr marL="1973263" indent="-160338" algn="l" defTabSz="854075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1" Type="http://schemas.openxmlformats.org/officeDocument/2006/relationships/tags" Target="../tags/tag2.xml"/><Relationship Id="rId2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" Type="http://schemas.openxmlformats.org/officeDocument/2006/relationships/tags" Target="../tags/tag5.xml"/><Relationship Id="rId2" Type="http://schemas.openxmlformats.org/officeDocument/2006/relationships/tags" Target="../tags/tag6.xml"/><Relationship Id="rId3" Type="http://schemas.openxmlformats.org/officeDocument/2006/relationships/tags" Target="../tags/tag7.xml"/><Relationship Id="rId4" Type="http://schemas.openxmlformats.org/officeDocument/2006/relationships/tags" Target="../tags/tag8.xml"/><Relationship Id="rId5" Type="http://schemas.openxmlformats.org/officeDocument/2006/relationships/tags" Target="../tags/tag9.xml"/><Relationship Id="rId6" Type="http://schemas.openxmlformats.org/officeDocument/2006/relationships/tags" Target="../tags/tag10.xml"/><Relationship Id="rId7" Type="http://schemas.openxmlformats.org/officeDocument/2006/relationships/tags" Target="../tags/tag11.xml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1.xml"/><Relationship Id="rId10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20" Type="http://schemas.openxmlformats.org/officeDocument/2006/relationships/image" Target="../media/image22.png"/><Relationship Id="rId21" Type="http://schemas.openxmlformats.org/officeDocument/2006/relationships/image" Target="../media/image23.png"/><Relationship Id="rId22" Type="http://schemas.openxmlformats.org/officeDocument/2006/relationships/image" Target="../media/image24.emf"/><Relationship Id="rId23" Type="http://schemas.openxmlformats.org/officeDocument/2006/relationships/image" Target="../media/image25.emf"/><Relationship Id="rId24" Type="http://schemas.openxmlformats.org/officeDocument/2006/relationships/image" Target="../media/image26.emf"/><Relationship Id="rId10" Type="http://schemas.openxmlformats.org/officeDocument/2006/relationships/notesSlide" Target="../notesSlides/notesSlide2.xml"/><Relationship Id="rId11" Type="http://schemas.openxmlformats.org/officeDocument/2006/relationships/image" Target="../media/image11.png"/><Relationship Id="rId12" Type="http://schemas.openxmlformats.org/officeDocument/2006/relationships/image" Target="../media/image18.png"/><Relationship Id="rId13" Type="http://schemas.openxmlformats.org/officeDocument/2006/relationships/image" Target="../media/image10.png"/><Relationship Id="rId14" Type="http://schemas.openxmlformats.org/officeDocument/2006/relationships/image" Target="../media/image7.png"/><Relationship Id="rId15" Type="http://schemas.openxmlformats.org/officeDocument/2006/relationships/image" Target="../media/image6.png"/><Relationship Id="rId16" Type="http://schemas.openxmlformats.org/officeDocument/2006/relationships/image" Target="../media/image8.png"/><Relationship Id="rId17" Type="http://schemas.openxmlformats.org/officeDocument/2006/relationships/image" Target="../media/image19.png"/><Relationship Id="rId18" Type="http://schemas.openxmlformats.org/officeDocument/2006/relationships/image" Target="../media/image20.png"/><Relationship Id="rId19" Type="http://schemas.openxmlformats.org/officeDocument/2006/relationships/image" Target="../media/image21.png"/><Relationship Id="rId1" Type="http://schemas.openxmlformats.org/officeDocument/2006/relationships/tags" Target="../tags/tag12.xml"/><Relationship Id="rId2" Type="http://schemas.openxmlformats.org/officeDocument/2006/relationships/tags" Target="../tags/tag13.xml"/><Relationship Id="rId3" Type="http://schemas.openxmlformats.org/officeDocument/2006/relationships/tags" Target="../tags/tag14.xml"/><Relationship Id="rId4" Type="http://schemas.openxmlformats.org/officeDocument/2006/relationships/tags" Target="../tags/tag15.xml"/><Relationship Id="rId5" Type="http://schemas.openxmlformats.org/officeDocument/2006/relationships/tags" Target="../tags/tag16.xml"/><Relationship Id="rId6" Type="http://schemas.openxmlformats.org/officeDocument/2006/relationships/tags" Target="../tags/tag17.xml"/><Relationship Id="rId7" Type="http://schemas.openxmlformats.org/officeDocument/2006/relationships/tags" Target="../tags/tag18.xml"/><Relationship Id="rId8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image" Target="../media/image32.png"/><Relationship Id="rId16" Type="http://schemas.openxmlformats.org/officeDocument/2006/relationships/image" Target="../media/image33.png"/><Relationship Id="rId17" Type="http://schemas.openxmlformats.org/officeDocument/2006/relationships/image" Target="../media/image34.png"/><Relationship Id="rId1" Type="http://schemas.openxmlformats.org/officeDocument/2006/relationships/tags" Target="../tags/tag20.xml"/><Relationship Id="rId2" Type="http://schemas.openxmlformats.org/officeDocument/2006/relationships/tags" Target="../tags/tag21.xml"/><Relationship Id="rId3" Type="http://schemas.openxmlformats.org/officeDocument/2006/relationships/tags" Target="../tags/tag22.xml"/><Relationship Id="rId4" Type="http://schemas.openxmlformats.org/officeDocument/2006/relationships/tags" Target="../tags/tag23.xml"/><Relationship Id="rId5" Type="http://schemas.openxmlformats.org/officeDocument/2006/relationships/tags" Target="../tags/tag24.xml"/><Relationship Id="rId6" Type="http://schemas.openxmlformats.org/officeDocument/2006/relationships/tags" Target="../tags/tag25.xml"/><Relationship Id="rId7" Type="http://schemas.openxmlformats.org/officeDocument/2006/relationships/tags" Target="../tags/tag26.xml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3.xml"/><Relationship Id="rId10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0.png"/><Relationship Id="rId12" Type="http://schemas.openxmlformats.org/officeDocument/2006/relationships/image" Target="../media/image41.png"/><Relationship Id="rId13" Type="http://schemas.openxmlformats.org/officeDocument/2006/relationships/image" Target="../media/image42.png"/><Relationship Id="rId1" Type="http://schemas.openxmlformats.org/officeDocument/2006/relationships/tags" Target="../tags/tag27.xml"/><Relationship Id="rId2" Type="http://schemas.openxmlformats.org/officeDocument/2006/relationships/tags" Target="../tags/tag28.xml"/><Relationship Id="rId3" Type="http://schemas.openxmlformats.org/officeDocument/2006/relationships/tags" Target="../tags/tag29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.xml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7.png"/><Relationship Id="rId9" Type="http://schemas.openxmlformats.org/officeDocument/2006/relationships/image" Target="../media/image38.png"/><Relationship Id="rId10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7" Type="http://schemas.openxmlformats.org/officeDocument/2006/relationships/image" Target="../media/image47.png"/><Relationship Id="rId8" Type="http://schemas.openxmlformats.org/officeDocument/2006/relationships/image" Target="../media/image48.png"/><Relationship Id="rId9" Type="http://schemas.openxmlformats.org/officeDocument/2006/relationships/image" Target="../media/image49.png"/><Relationship Id="rId10" Type="http://schemas.openxmlformats.org/officeDocument/2006/relationships/image" Target="../media/image50.png"/><Relationship Id="rId11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4" Type="http://schemas.openxmlformats.org/officeDocument/2006/relationships/video" Target="../media/media2.mp4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7" Type="http://schemas.openxmlformats.org/officeDocument/2006/relationships/image" Target="../media/image5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2369343"/>
            <a:ext cx="9188605" cy="2119313"/>
            <a:chOff x="0" y="2928493"/>
            <a:chExt cx="9188605" cy="2119313"/>
          </a:xfrm>
        </p:grpSpPr>
        <p:grpSp>
          <p:nvGrpSpPr>
            <p:cNvPr id="14342" name="Group 5"/>
            <p:cNvGrpSpPr>
              <a:grpSpLocks/>
            </p:cNvGrpSpPr>
            <p:nvPr/>
          </p:nvGrpSpPr>
          <p:grpSpPr bwMode="auto">
            <a:xfrm>
              <a:off x="0" y="3918059"/>
              <a:ext cx="9186989" cy="1129747"/>
              <a:chOff x="-1829" y="0"/>
              <a:chExt cx="9145984" cy="1130392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-1829" y="525209"/>
                <a:ext cx="9146006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-241" y="-553"/>
                <a:ext cx="9134892" cy="79420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343" name="Group 6"/>
            <p:cNvGrpSpPr>
              <a:grpSpLocks/>
            </p:cNvGrpSpPr>
            <p:nvPr/>
          </p:nvGrpSpPr>
          <p:grpSpPr bwMode="auto">
            <a:xfrm flipH="1" flipV="1">
              <a:off x="0" y="2928493"/>
              <a:ext cx="9188605" cy="1129747"/>
              <a:chOff x="-13118" y="0"/>
              <a:chExt cx="9147593" cy="1130392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-13118" y="525209"/>
                <a:ext cx="9146005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-417" y="-553"/>
                <a:ext cx="9134892" cy="79420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341" name="Title 2"/>
          <p:cNvSpPr>
            <a:spLocks noGrp="1"/>
          </p:cNvSpPr>
          <p:nvPr>
            <p:ph type="title"/>
          </p:nvPr>
        </p:nvSpPr>
        <p:spPr>
          <a:xfrm>
            <a:off x="211138" y="2766218"/>
            <a:ext cx="8761412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Edge-based Vector Fields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029" y="4784609"/>
            <a:ext cx="2526451" cy="1894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133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Gallery</a:t>
            </a:r>
          </a:p>
        </p:txBody>
      </p:sp>
      <p:pic>
        <p:nvPicPr>
          <p:cNvPr id="740356" name="Picture 4" descr="Beet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621" y="4071904"/>
            <a:ext cx="4366591" cy="231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0358" name="Picture 6" descr="DavidBri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07" y="1390005"/>
            <a:ext cx="1573777" cy="448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0359" name="Picture 7" descr="EgeaMetalWeav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965" y="1497773"/>
            <a:ext cx="1658937" cy="244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0361" name="Picture 9" descr="HorseSourceCurv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8"/>
          <a:stretch/>
        </p:blipFill>
        <p:spPr bwMode="auto">
          <a:xfrm>
            <a:off x="5984314" y="1185863"/>
            <a:ext cx="3072374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0362" name="Picture 10" descr="PlanckVortexEy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775" y="1241092"/>
            <a:ext cx="1563757" cy="277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GargoyleFinalCropped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071" y="3633311"/>
            <a:ext cx="1835607" cy="265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701532" y="5945659"/>
            <a:ext cx="1762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[Fisher et al’07]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680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200390" cy="4951412"/>
          </a:xfrm>
        </p:spPr>
        <p:txBody>
          <a:bodyPr/>
          <a:lstStyle/>
          <a:p>
            <a:r>
              <a:rPr lang="en-US" dirty="0" smtClean="0"/>
              <a:t>Covariant derivative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[de Goes et al. ‘14]</a:t>
            </a:r>
          </a:p>
          <a:p>
            <a:pPr lvl="1"/>
            <a:r>
              <a:rPr lang="en-US" dirty="0" smtClean="0"/>
              <a:t>extend DEC to 2-tensor </a:t>
            </a:r>
            <a:r>
              <a:rPr lang="en-US" dirty="0" smtClean="0"/>
              <a:t>fields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Extensions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1280113" y="2636156"/>
            <a:ext cx="6583774" cy="3767819"/>
            <a:chOff x="3928959" y="3182865"/>
            <a:chExt cx="5135499" cy="2938988"/>
          </a:xfrm>
        </p:grpSpPr>
        <p:pic>
          <p:nvPicPr>
            <p:cNvPr id="11" name="Picture 10" descr="covder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8959" y="3182865"/>
              <a:ext cx="2721600" cy="1693962"/>
            </a:xfrm>
            <a:prstGeom prst="rect">
              <a:avLst/>
            </a:prstGeom>
          </p:spPr>
        </p:pic>
        <p:pic>
          <p:nvPicPr>
            <p:cNvPr id="12" name="Picture 11" descr="bunny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4407" y="3631802"/>
              <a:ext cx="2490051" cy="249005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28550" y="4858126"/>
              <a:ext cx="517361" cy="1847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1689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200390" cy="4951412"/>
          </a:xfrm>
        </p:spPr>
        <p:txBody>
          <a:bodyPr/>
          <a:lstStyle/>
          <a:p>
            <a:r>
              <a:rPr lang="en-US" dirty="0"/>
              <a:t>Covariant derivative</a:t>
            </a:r>
          </a:p>
          <a:p>
            <a:pPr lvl="1"/>
            <a:r>
              <a:rPr lang="en-US" dirty="0">
                <a:solidFill>
                  <a:schemeClr val="accent2"/>
                </a:solidFill>
              </a:rPr>
              <a:t>[de Goes et al. ‘14]</a:t>
            </a:r>
          </a:p>
          <a:p>
            <a:pPr lvl="1"/>
            <a:r>
              <a:rPr lang="en-US" dirty="0"/>
              <a:t>extend DEC to 2-tensor </a:t>
            </a:r>
            <a:r>
              <a:rPr lang="en-US" dirty="0" smtClean="0"/>
              <a:t>fields</a:t>
            </a:r>
            <a:endParaRPr lang="en-US" dirty="0"/>
          </a:p>
          <a:p>
            <a:pPr marL="373062" lvl="1" indent="0">
              <a:buNone/>
            </a:pPr>
            <a:endParaRPr lang="en-US" sz="1200" dirty="0"/>
          </a:p>
          <a:p>
            <a:r>
              <a:rPr lang="en-US" dirty="0" smtClean="0"/>
              <a:t>Spectral accuracy</a:t>
            </a:r>
          </a:p>
          <a:p>
            <a:pPr lvl="1"/>
            <a:r>
              <a:rPr lang="en-US" dirty="0" smtClean="0">
                <a:solidFill>
                  <a:schemeClr val="accent2"/>
                </a:solidFill>
              </a:rPr>
              <a:t>[</a:t>
            </a:r>
            <a:r>
              <a:rPr lang="en-US" dirty="0" err="1" smtClean="0">
                <a:solidFill>
                  <a:schemeClr val="accent2"/>
                </a:solidFill>
              </a:rPr>
              <a:t>Rufat</a:t>
            </a:r>
            <a:r>
              <a:rPr lang="en-US" dirty="0" smtClean="0">
                <a:solidFill>
                  <a:schemeClr val="accent2"/>
                </a:solidFill>
              </a:rPr>
              <a:t> et al. ‘14]</a:t>
            </a:r>
          </a:p>
          <a:p>
            <a:pPr lvl="1"/>
            <a:r>
              <a:rPr lang="en-US" dirty="0" smtClean="0"/>
              <a:t>with non-local basis functions</a:t>
            </a:r>
            <a:endParaRPr lang="en-US" sz="1400" dirty="0" smtClean="0"/>
          </a:p>
          <a:p>
            <a:pPr marL="373062" lvl="1" indent="0">
              <a:buNone/>
            </a:pPr>
            <a:endParaRPr lang="en-US" sz="1200" dirty="0"/>
          </a:p>
          <a:p>
            <a:r>
              <a:rPr lang="en-US" dirty="0"/>
              <a:t>Extension to subdivision surfaces</a:t>
            </a:r>
          </a:p>
          <a:p>
            <a:pPr lvl="1"/>
            <a:r>
              <a:rPr lang="en-US" dirty="0">
                <a:solidFill>
                  <a:schemeClr val="accent2"/>
                </a:solidFill>
              </a:rPr>
              <a:t>[de Goes et al. ‘16]</a:t>
            </a:r>
          </a:p>
          <a:p>
            <a:pPr lvl="1"/>
            <a:r>
              <a:rPr lang="en-US" dirty="0"/>
              <a:t>Thursday 10:45am – Meshes &amp; </a:t>
            </a:r>
            <a:r>
              <a:rPr lang="en-US" dirty="0" smtClean="0"/>
              <a:t>Fields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310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US" dirty="0" smtClean="0"/>
              <a:t>No connection </a:t>
            </a:r>
            <a:endParaRPr lang="en-US" dirty="0"/>
          </a:p>
          <a:p>
            <a:pPr lvl="2">
              <a:lnSpc>
                <a:spcPct val="150000"/>
              </a:lnSpc>
            </a:pPr>
            <a:r>
              <a:rPr lang="en-US" dirty="0" smtClean="0"/>
              <a:t>Levi-</a:t>
            </a:r>
            <a:r>
              <a:rPr lang="en-US" dirty="0" err="1" smtClean="0"/>
              <a:t>Civita</a:t>
            </a:r>
            <a:r>
              <a:rPr lang="en-US" dirty="0" smtClean="0"/>
              <a:t>, trivial, metric-based</a:t>
            </a:r>
            <a:endParaRPr lang="en-US" dirty="0" smtClean="0"/>
          </a:p>
          <a:p>
            <a:pPr lvl="1">
              <a:lnSpc>
                <a:spcPct val="150000"/>
              </a:lnSpc>
            </a:pPr>
            <a:r>
              <a:rPr lang="en-US" dirty="0" smtClean="0"/>
              <a:t>No </a:t>
            </a:r>
            <a:r>
              <a:rPr lang="en-US" dirty="0" smtClean="0"/>
              <a:t>parallel </a:t>
            </a:r>
            <a:r>
              <a:rPr lang="en-US" dirty="0" smtClean="0"/>
              <a:t>transport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No n-vector / n-direction </a:t>
            </a:r>
            <a:r>
              <a:rPr lang="en-US" dirty="0" smtClean="0"/>
              <a:t>fields</a:t>
            </a:r>
            <a:endParaRPr lang="en-US" dirty="0" smtClean="0"/>
          </a:p>
          <a:p>
            <a:pPr lvl="1">
              <a:lnSpc>
                <a:spcPct val="150000"/>
              </a:lnSpc>
            </a:pPr>
            <a:r>
              <a:rPr lang="en-US" dirty="0"/>
              <a:t>Tangential continuity, but normal jumps</a:t>
            </a:r>
          </a:p>
          <a:p>
            <a:pPr lvl="2">
              <a:lnSpc>
                <a:spcPct val="150000"/>
              </a:lnSpc>
            </a:pPr>
            <a:r>
              <a:rPr lang="en-US" dirty="0" smtClean="0"/>
              <a:t>Covariant derivative is a linear solve</a:t>
            </a:r>
          </a:p>
          <a:p>
            <a:pPr lvl="2">
              <a:lnSpc>
                <a:spcPct val="150000"/>
              </a:lnSpc>
            </a:pPr>
            <a:r>
              <a:rPr lang="en-US" dirty="0" smtClean="0"/>
              <a:t>No </a:t>
            </a:r>
            <a:r>
              <a:rPr lang="en-US" dirty="0" err="1" smtClean="0"/>
              <a:t>Bochner</a:t>
            </a:r>
            <a:r>
              <a:rPr lang="en-US" dirty="0" smtClean="0"/>
              <a:t> </a:t>
            </a:r>
            <a:r>
              <a:rPr lang="en-US" dirty="0" smtClean="0"/>
              <a:t>Laplacian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889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0" name="Picture 2" descr="http://cdn2.content.compendiumblog.com/uploads/user/20a59527-c8c5-492a-b888-7d8411053591/d5d22638-8e6e-44a5-851c-9b5a5e97c1ce/Image/32e1f05b8bfee3a26cbb23bb99830402/raised_hands_w6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308" y="2891790"/>
            <a:ext cx="6096000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882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Idea: Line Integration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Integration along a curve</a:t>
            </a:r>
          </a:p>
          <a:p>
            <a:pPr lvl="1"/>
            <a:r>
              <a:rPr lang="en-US" dirty="0" smtClean="0"/>
              <a:t>integral of the tangent component</a:t>
            </a:r>
          </a:p>
          <a:p>
            <a:pPr lvl="1"/>
            <a:r>
              <a:rPr lang="en-US" dirty="0" smtClean="0"/>
              <a:t>called “circulation”</a:t>
            </a:r>
          </a:p>
          <a:p>
            <a:endParaRPr lang="en-US" sz="2000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8164" y="2489644"/>
            <a:ext cx="4035836" cy="220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7780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1251" y="2647999"/>
            <a:ext cx="2928361" cy="222213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Idea: Line Integration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Integration along a curve</a:t>
            </a:r>
          </a:p>
          <a:p>
            <a:pPr lvl="1"/>
            <a:r>
              <a:rPr lang="en-US" dirty="0" smtClean="0"/>
              <a:t>integral of the tangent component</a:t>
            </a:r>
          </a:p>
          <a:p>
            <a:pPr lvl="1"/>
            <a:r>
              <a:rPr lang="en-US" dirty="0" smtClean="0"/>
              <a:t>called “circulation”</a:t>
            </a:r>
          </a:p>
          <a:p>
            <a:endParaRPr lang="en-US" sz="2000" dirty="0"/>
          </a:p>
          <a:p>
            <a:r>
              <a:rPr lang="en-US" dirty="0" smtClean="0"/>
              <a:t>Store circulation per edge</a:t>
            </a:r>
          </a:p>
          <a:p>
            <a:pPr lvl="1"/>
            <a:r>
              <a:rPr lang="en-US" dirty="0" smtClean="0"/>
              <a:t>|E| values, no frame needed!</a:t>
            </a:r>
          </a:p>
          <a:p>
            <a:pPr lvl="1"/>
            <a:r>
              <a:rPr lang="en-US" dirty="0" smtClean="0"/>
              <a:t>akin to </a:t>
            </a:r>
            <a:r>
              <a:rPr lang="en-US" b="1" dirty="0" smtClean="0"/>
              <a:t>discrete forms</a:t>
            </a:r>
          </a:p>
          <a:p>
            <a:pPr lvl="2"/>
            <a:r>
              <a:rPr lang="en-US" dirty="0" smtClean="0"/>
              <a:t>formal duality between vector and forms</a:t>
            </a:r>
          </a:p>
          <a:p>
            <a:pPr lvl="2"/>
            <a:r>
              <a:rPr lang="en-US" dirty="0" smtClean="0"/>
              <a:t>clean discretization via algebraic topology </a:t>
            </a:r>
          </a:p>
          <a:p>
            <a:pPr lvl="3"/>
            <a:r>
              <a:rPr lang="en-US" dirty="0" smtClean="0"/>
              <a:t>see Discrete Exterior Calculus </a:t>
            </a:r>
            <a:r>
              <a:rPr lang="en-US" dirty="0" smtClean="0">
                <a:solidFill>
                  <a:schemeClr val="accent2"/>
                </a:solidFill>
              </a:rPr>
              <a:t>[Desbrun et al.‘06]</a:t>
            </a:r>
          </a:p>
          <a:p>
            <a:pPr lvl="2"/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7739169" y="3251719"/>
            <a:ext cx="622294" cy="556917"/>
            <a:chOff x="6894513" y="3448532"/>
            <a:chExt cx="622294" cy="556917"/>
          </a:xfrm>
        </p:grpSpPr>
        <p:pic>
          <p:nvPicPr>
            <p:cNvPr id="8" name="Picture 110" descr="txp_fi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7538" y="3587425"/>
              <a:ext cx="420706" cy="341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9" name="AutoShape 113"/>
            <p:cNvSpPr>
              <a:spLocks noChangeArrowheads="1"/>
            </p:cNvSpPr>
            <p:nvPr/>
          </p:nvSpPr>
          <p:spPr bwMode="auto">
            <a:xfrm>
              <a:off x="6894513" y="3448532"/>
              <a:ext cx="622294" cy="556917"/>
            </a:xfrm>
            <a:prstGeom prst="roundRect">
              <a:avLst>
                <a:gd name="adj" fmla="val 16667"/>
              </a:avLst>
            </a:prstGeom>
            <a:noFill/>
            <a:ln w="38100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68987" y="3411035"/>
            <a:ext cx="622294" cy="556917"/>
            <a:chOff x="5797550" y="2845282"/>
            <a:chExt cx="622294" cy="556917"/>
          </a:xfrm>
        </p:grpSpPr>
        <p:sp>
          <p:nvSpPr>
            <p:cNvPr id="10" name="AutoShape 157"/>
            <p:cNvSpPr>
              <a:spLocks noChangeArrowheads="1"/>
            </p:cNvSpPr>
            <p:nvPr/>
          </p:nvSpPr>
          <p:spPr bwMode="auto">
            <a:xfrm>
              <a:off x="5797550" y="2845282"/>
              <a:ext cx="622294" cy="556917"/>
            </a:xfrm>
            <a:prstGeom prst="roundRect">
              <a:avLst>
                <a:gd name="adj" fmla="val 16667"/>
              </a:avLst>
            </a:prstGeom>
            <a:noFill/>
            <a:ln w="38100" algn="ctr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en-US"/>
            </a:p>
          </p:txBody>
        </p:sp>
        <p:pic>
          <p:nvPicPr>
            <p:cNvPr id="12" name="Picture 160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575" y="2987350"/>
              <a:ext cx="420706" cy="341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6842445" y="3989565"/>
            <a:ext cx="622294" cy="556917"/>
            <a:chOff x="6559550" y="2845282"/>
            <a:chExt cx="622294" cy="556917"/>
          </a:xfrm>
        </p:grpSpPr>
        <p:sp>
          <p:nvSpPr>
            <p:cNvPr id="11" name="AutoShape 159"/>
            <p:cNvSpPr>
              <a:spLocks noChangeArrowheads="1"/>
            </p:cNvSpPr>
            <p:nvPr/>
          </p:nvSpPr>
          <p:spPr bwMode="auto">
            <a:xfrm>
              <a:off x="6559550" y="2845282"/>
              <a:ext cx="622294" cy="556917"/>
            </a:xfrm>
            <a:prstGeom prst="roundRect">
              <a:avLst>
                <a:gd name="adj" fmla="val 16667"/>
              </a:avLst>
            </a:prstGeom>
            <a:noFill/>
            <a:ln w="38100" algn="ctr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endParaRPr lang="en-US"/>
            </a:p>
          </p:txBody>
        </p:sp>
        <p:pic>
          <p:nvPicPr>
            <p:cNvPr id="13" name="Picture 161" descr="txp_fig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1150" y="2987350"/>
              <a:ext cx="341824" cy="341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09162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Representation through “edge sampling”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Reconstruction</a:t>
            </a:r>
          </a:p>
          <a:p>
            <a:pPr lvl="1"/>
            <a:endParaRPr lang="en-US" altLang="en-US" sz="1050" dirty="0" smtClean="0"/>
          </a:p>
          <a:p>
            <a:pPr lvl="1"/>
            <a:r>
              <a:rPr lang="en-US" altLang="en-US" dirty="0" smtClean="0"/>
              <a:t>PL interpolation for vertices</a:t>
            </a:r>
          </a:p>
          <a:p>
            <a:pPr lvl="3"/>
            <a:endParaRPr lang="en-US" altLang="en-US" dirty="0" smtClean="0"/>
          </a:p>
          <a:p>
            <a:pPr marL="1331912" lvl="3" indent="0">
              <a:buNone/>
            </a:pPr>
            <a:endParaRPr lang="en-US" altLang="en-US" dirty="0" smtClean="0"/>
          </a:p>
          <a:p>
            <a:pPr lvl="1"/>
            <a:r>
              <a:rPr lang="en-US" altLang="en-US" dirty="0" smtClean="0"/>
              <a:t>Whitney bases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 smtClean="0"/>
          </a:p>
          <a:p>
            <a:pPr lvl="1"/>
            <a:endParaRPr lang="en-US" altLang="en-US" dirty="0"/>
          </a:p>
          <a:p>
            <a:pPr lvl="1"/>
            <a:endParaRPr lang="en-US" altLang="en-US" dirty="0" smtClean="0"/>
          </a:p>
          <a:p>
            <a:pPr lvl="1"/>
            <a:r>
              <a:rPr lang="en-US" altLang="en-US" dirty="0" smtClean="0"/>
              <a:t>smoother basis functions via edge subdivision</a:t>
            </a:r>
          </a:p>
          <a:p>
            <a:pPr lvl="2"/>
            <a:r>
              <a:rPr lang="en-US" altLang="en-US" dirty="0" smtClean="0">
                <a:solidFill>
                  <a:schemeClr val="accent2"/>
                </a:solidFill>
              </a:rPr>
              <a:t>[Wang et al. ‘06]</a:t>
            </a:r>
            <a:endParaRPr lang="en-US" altLang="en-US" dirty="0">
              <a:solidFill>
                <a:schemeClr val="accent2"/>
              </a:solidFill>
            </a:endParaRPr>
          </a:p>
        </p:txBody>
      </p:sp>
      <p:sp>
        <p:nvSpPr>
          <p:cNvPr id="74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Edge-based Vector Fields</a:t>
            </a:r>
            <a:endParaRPr lang="en-US" altLang="en-US" dirty="0"/>
          </a:p>
        </p:txBody>
      </p:sp>
      <p:pic>
        <p:nvPicPr>
          <p:cNvPr id="746524" name="Picture 2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263" y="2349500"/>
            <a:ext cx="22479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46532" name="AutoShape 36"/>
          <p:cNvSpPr>
            <a:spLocks noChangeArrowheads="1"/>
          </p:cNvSpPr>
          <p:nvPr/>
        </p:nvSpPr>
        <p:spPr bwMode="auto">
          <a:xfrm>
            <a:off x="2265362" y="3302000"/>
            <a:ext cx="3168485" cy="442674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2000">
                <a:solidFill>
                  <a:schemeClr val="accent2"/>
                </a:solidFill>
              </a:rPr>
              <a:t>line integral along edge </a:t>
            </a:r>
            <a:r>
              <a:rPr lang="en-US" altLang="en-US" sz="2000" i="1">
                <a:solidFill>
                  <a:schemeClr val="accent2"/>
                </a:solidFill>
                <a:latin typeface="Times" panose="02020603050405020304" pitchFamily="18" charset="0"/>
              </a:rPr>
              <a:t>e</a:t>
            </a:r>
            <a:r>
              <a:rPr lang="en-US" altLang="en-US" sz="2000" i="1" baseline="-25000">
                <a:solidFill>
                  <a:schemeClr val="accent2"/>
                </a:solidFill>
                <a:latin typeface="Times" panose="02020603050405020304" pitchFamily="18" charset="0"/>
              </a:rPr>
              <a:t>ij</a:t>
            </a:r>
            <a:r>
              <a:rPr lang="en-US" altLang="en-US" sz="2000">
                <a:solidFill>
                  <a:schemeClr val="accent2"/>
                </a:solidFill>
              </a:rPr>
              <a:t> </a:t>
            </a:r>
          </a:p>
        </p:txBody>
      </p:sp>
      <p:grpSp>
        <p:nvGrpSpPr>
          <p:cNvPr id="746538" name="Group 42"/>
          <p:cNvGrpSpPr>
            <a:grpSpLocks/>
          </p:cNvGrpSpPr>
          <p:nvPr/>
        </p:nvGrpSpPr>
        <p:grpSpPr bwMode="auto">
          <a:xfrm>
            <a:off x="1262063" y="2387600"/>
            <a:ext cx="1219200" cy="738188"/>
            <a:chOff x="576" y="2880"/>
            <a:chExt cx="768" cy="465"/>
          </a:xfrm>
        </p:grpSpPr>
        <p:sp>
          <p:nvSpPr>
            <p:cNvPr id="746535" name="AutoShape 39"/>
            <p:cNvSpPr>
              <a:spLocks noChangeArrowheads="1"/>
            </p:cNvSpPr>
            <p:nvPr/>
          </p:nvSpPr>
          <p:spPr bwMode="auto">
            <a:xfrm>
              <a:off x="576" y="2880"/>
              <a:ext cx="556" cy="465"/>
            </a:xfrm>
            <a:prstGeom prst="roundRect">
              <a:avLst>
                <a:gd name="adj" fmla="val 16667"/>
              </a:avLst>
            </a:prstGeom>
            <a:noFill/>
            <a:ln w="38100" algn="ctr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000">
                  <a:solidFill>
                    <a:schemeClr val="accent2"/>
                  </a:solidFill>
                </a:rPr>
                <a:t>edge coeff. </a:t>
              </a:r>
            </a:p>
          </p:txBody>
        </p:sp>
        <p:sp>
          <p:nvSpPr>
            <p:cNvPr id="746537" name="Line 41"/>
            <p:cNvSpPr>
              <a:spLocks noChangeShapeType="1"/>
            </p:cNvSpPr>
            <p:nvPr/>
          </p:nvSpPr>
          <p:spPr bwMode="auto">
            <a:xfrm>
              <a:off x="1132" y="3104"/>
              <a:ext cx="212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746539" name="AutoShape 43"/>
          <p:cNvSpPr>
            <a:spLocks noChangeArrowheads="1"/>
          </p:cNvSpPr>
          <p:nvPr/>
        </p:nvSpPr>
        <p:spPr bwMode="auto">
          <a:xfrm>
            <a:off x="2432050" y="2190750"/>
            <a:ext cx="2573338" cy="1120775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746540" name="Picture 44" descr="Whitney1form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554" y="3861317"/>
            <a:ext cx="1747838" cy="229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6541" name="Picture 45" descr="hatCoarse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931" y="3111697"/>
            <a:ext cx="1524000" cy="1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6542" name="Picture 46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879" y="4394307"/>
            <a:ext cx="327660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746548" name="Group 52"/>
          <p:cNvGrpSpPr>
            <a:grpSpLocks/>
          </p:cNvGrpSpPr>
          <p:nvPr/>
        </p:nvGrpSpPr>
        <p:grpSpPr bwMode="auto">
          <a:xfrm>
            <a:off x="5580644" y="3551435"/>
            <a:ext cx="442912" cy="458787"/>
            <a:chOff x="3812" y="3782"/>
            <a:chExt cx="279" cy="289"/>
          </a:xfrm>
        </p:grpSpPr>
        <p:sp>
          <p:nvSpPr>
            <p:cNvPr id="746546" name="AutoShape 50"/>
            <p:cNvSpPr>
              <a:spLocks noChangeArrowheads="1"/>
            </p:cNvSpPr>
            <p:nvPr/>
          </p:nvSpPr>
          <p:spPr bwMode="auto">
            <a:xfrm>
              <a:off x="3812" y="3782"/>
              <a:ext cx="279" cy="2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pic>
          <p:nvPicPr>
            <p:cNvPr id="746545" name="Picture 49" descr="txp_fig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8" y="3846"/>
              <a:ext cx="192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746551" name="AutoShape 55"/>
          <p:cNvSpPr>
            <a:spLocks noChangeArrowheads="1"/>
          </p:cNvSpPr>
          <p:nvPr/>
        </p:nvSpPr>
        <p:spPr bwMode="auto">
          <a:xfrm>
            <a:off x="2481263" y="4918075"/>
            <a:ext cx="3732212" cy="7159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746550" name="Picture 54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745" y="5076030"/>
            <a:ext cx="3408362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6552" name="Picture 56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642" y="4859854"/>
            <a:ext cx="93662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6555" name="Picture 59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754" y="4859854"/>
            <a:ext cx="173038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6556" name="Picture 60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626" y="3553964"/>
            <a:ext cx="192088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162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6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46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6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46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6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64162E-6 L 0.39514 -3.64162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746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5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7283E-6 L 0.39167 3.87283E-6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46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8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6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4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6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46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4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46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6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4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4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6532" grpId="0" animBg="1"/>
      <p:bldP spid="746532" grpId="1" animBg="1"/>
      <p:bldP spid="746539" grpId="0" animBg="1"/>
      <p:bldP spid="746539" grpId="1" animBg="1"/>
      <p:bldP spid="7465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5" descr="hatCoarse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1" y="3087053"/>
            <a:ext cx="1524000" cy="1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constCoarse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025" y="3259709"/>
            <a:ext cx="1377950" cy="81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4" descr="Whitney1form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082841" y="2655047"/>
            <a:ext cx="1340019" cy="175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Coordinate-free Calculus</a:t>
            </a:r>
            <a:endParaRPr lang="en-US" altLang="en-US" dirty="0"/>
          </a:p>
        </p:txBody>
      </p:sp>
      <p:sp>
        <p:nvSpPr>
          <p:cNvPr id="75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Vector calculus on coefficients</a:t>
            </a:r>
          </a:p>
          <a:p>
            <a:pPr lvl="1"/>
            <a:r>
              <a:rPr lang="en-US" altLang="en-US" dirty="0"/>
              <a:t>vector fields as </a:t>
            </a:r>
            <a:r>
              <a:rPr lang="en-US" altLang="en-US" dirty="0" err="1"/>
              <a:t>coeffs</a:t>
            </a:r>
            <a:r>
              <a:rPr lang="en-US" altLang="en-US" dirty="0"/>
              <a:t>. on </a:t>
            </a:r>
            <a:r>
              <a:rPr lang="en-US" altLang="en-US" dirty="0">
                <a:solidFill>
                  <a:schemeClr val="accent2"/>
                </a:solidFill>
              </a:rPr>
              <a:t>edges</a:t>
            </a:r>
          </a:p>
          <a:p>
            <a:pPr lvl="2"/>
            <a:r>
              <a:rPr lang="en-US" altLang="en-US" dirty="0"/>
              <a:t>(and functions at </a:t>
            </a:r>
            <a:r>
              <a:rPr lang="en-US" altLang="en-US" dirty="0">
                <a:solidFill>
                  <a:srgbClr val="FFAC1F"/>
                </a:solidFill>
              </a:rPr>
              <a:t>vertices</a:t>
            </a:r>
            <a:r>
              <a:rPr lang="en-US" altLang="en-US" dirty="0"/>
              <a:t>/</a:t>
            </a:r>
            <a:r>
              <a:rPr lang="en-US" altLang="en-US" dirty="0">
                <a:solidFill>
                  <a:srgbClr val="7030A0"/>
                </a:solidFill>
              </a:rPr>
              <a:t>faces</a:t>
            </a:r>
            <a:r>
              <a:rPr lang="en-US" altLang="en-US" dirty="0"/>
              <a:t>)</a:t>
            </a:r>
          </a:p>
          <a:p>
            <a:pPr lvl="1"/>
            <a:r>
              <a:rPr lang="en-US" altLang="en-US" dirty="0"/>
              <a:t>div/grad/curl now sparse </a:t>
            </a:r>
            <a:r>
              <a:rPr lang="en-US" altLang="en-US" dirty="0" smtClean="0"/>
              <a:t>matrices </a:t>
            </a:r>
          </a:p>
          <a:p>
            <a:pPr lvl="2"/>
            <a:r>
              <a:rPr lang="en-US" altLang="en-US" dirty="0" smtClean="0"/>
              <a:t>some depend only on connectivity</a:t>
            </a:r>
          </a:p>
          <a:p>
            <a:pPr lvl="2"/>
            <a:r>
              <a:rPr lang="en-US" altLang="en-US" dirty="0" smtClean="0"/>
              <a:t>others depend on the metric</a:t>
            </a:r>
          </a:p>
          <a:p>
            <a:pPr lvl="1"/>
            <a:r>
              <a:rPr lang="en-US" altLang="en-US" dirty="0" smtClean="0"/>
              <a:t>Hodge decomposition has discrete </a:t>
            </a:r>
            <a:r>
              <a:rPr lang="en-US" altLang="en-US" b="1" dirty="0" smtClean="0"/>
              <a:t>equivalent</a:t>
            </a:r>
          </a:p>
          <a:p>
            <a:pPr lvl="2"/>
            <a:r>
              <a:rPr lang="en-US" altLang="en-US" b="1" dirty="0" smtClean="0"/>
              <a:t>E</a:t>
            </a:r>
            <a:r>
              <a:rPr lang="en-US" altLang="en-US" dirty="0" smtClean="0"/>
              <a:t> values turn into (</a:t>
            </a:r>
            <a:r>
              <a:rPr lang="en-US" altLang="en-US" b="1" dirty="0" smtClean="0"/>
              <a:t>V</a:t>
            </a:r>
            <a:r>
              <a:rPr lang="en-US" altLang="en-US" b="1" dirty="0" smtClean="0">
                <a:latin typeface="+mn-lt"/>
              </a:rPr>
              <a:t>-</a:t>
            </a:r>
            <a:r>
              <a:rPr lang="en-US" altLang="en-US" b="1" dirty="0" smtClean="0"/>
              <a:t>1) +(F</a:t>
            </a:r>
            <a:r>
              <a:rPr lang="en-US" altLang="en-US" b="1" dirty="0" smtClean="0">
                <a:latin typeface="+mn-lt"/>
              </a:rPr>
              <a:t>-</a:t>
            </a:r>
            <a:r>
              <a:rPr lang="en-US" altLang="en-US" b="1" dirty="0" smtClean="0"/>
              <a:t>1) +2g </a:t>
            </a:r>
            <a:r>
              <a:rPr lang="en-US" altLang="en-US" dirty="0" smtClean="0"/>
              <a:t>values</a:t>
            </a:r>
            <a:endParaRPr lang="en-US" altLang="en-US" dirty="0"/>
          </a:p>
        </p:txBody>
      </p:sp>
      <p:pic>
        <p:nvPicPr>
          <p:cNvPr id="752651" name="Picture 11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5423122"/>
            <a:ext cx="30480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52652" name="Picture 12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5426297"/>
            <a:ext cx="30480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52653" name="Picture 13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5426297"/>
            <a:ext cx="2476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52654" name="Line 14"/>
          <p:cNvSpPr>
            <a:spLocks noChangeShapeType="1"/>
          </p:cNvSpPr>
          <p:nvPr/>
        </p:nvSpPr>
        <p:spPr bwMode="auto">
          <a:xfrm>
            <a:off x="1882775" y="5442172"/>
            <a:ext cx="25908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52655" name="Line 15"/>
          <p:cNvSpPr>
            <a:spLocks noChangeShapeType="1"/>
          </p:cNvSpPr>
          <p:nvPr/>
        </p:nvSpPr>
        <p:spPr bwMode="auto">
          <a:xfrm flipH="1">
            <a:off x="1851025" y="5578697"/>
            <a:ext cx="25908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52656" name="Line 16"/>
          <p:cNvSpPr>
            <a:spLocks noChangeShapeType="1"/>
          </p:cNvSpPr>
          <p:nvPr/>
        </p:nvSpPr>
        <p:spPr bwMode="auto">
          <a:xfrm>
            <a:off x="5019675" y="5442172"/>
            <a:ext cx="25908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52657" name="Line 17"/>
          <p:cNvSpPr>
            <a:spLocks noChangeShapeType="1"/>
          </p:cNvSpPr>
          <p:nvPr/>
        </p:nvSpPr>
        <p:spPr bwMode="auto">
          <a:xfrm flipH="1">
            <a:off x="4987925" y="5578697"/>
            <a:ext cx="25908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52658" name="AutoShape 18"/>
          <p:cNvSpPr>
            <a:spLocks noChangeArrowheads="1"/>
          </p:cNvSpPr>
          <p:nvPr/>
        </p:nvSpPr>
        <p:spPr bwMode="auto">
          <a:xfrm>
            <a:off x="1066800" y="4405534"/>
            <a:ext cx="1202824" cy="442674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FFAC1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>
                <a:solidFill>
                  <a:srgbClr val="FFAC1F"/>
                </a:solidFill>
                <a:latin typeface="Californian FB" panose="0207040306080B030204" pitchFamily="18" charset="0"/>
              </a:rPr>
              <a:t>functions</a:t>
            </a:r>
          </a:p>
        </p:txBody>
      </p:sp>
      <p:sp>
        <p:nvSpPr>
          <p:cNvPr id="752660" name="AutoShape 20"/>
          <p:cNvSpPr>
            <a:spLocks noChangeArrowheads="1"/>
          </p:cNvSpPr>
          <p:nvPr/>
        </p:nvSpPr>
        <p:spPr bwMode="auto">
          <a:xfrm>
            <a:off x="7240588" y="4405534"/>
            <a:ext cx="1202824" cy="442674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>
                <a:solidFill>
                  <a:srgbClr val="7030A0"/>
                </a:solidFill>
                <a:latin typeface="Californian FB" panose="0207040306080B030204" pitchFamily="18" charset="0"/>
              </a:rPr>
              <a:t>functions</a:t>
            </a:r>
          </a:p>
        </p:txBody>
      </p:sp>
      <p:pic>
        <p:nvPicPr>
          <p:cNvPr id="752661" name="Picture 21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75" y="4862734"/>
            <a:ext cx="16192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52662" name="Picture 22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75" y="4862734"/>
            <a:ext cx="18859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52663" name="Picture 23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5700934"/>
            <a:ext cx="21717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52659" name="AutoShape 19"/>
          <p:cNvSpPr>
            <a:spLocks noChangeArrowheads="1"/>
          </p:cNvSpPr>
          <p:nvPr/>
        </p:nvSpPr>
        <p:spPr bwMode="auto">
          <a:xfrm>
            <a:off x="3960813" y="4421409"/>
            <a:ext cx="1493138" cy="442674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>
                <a:solidFill>
                  <a:schemeClr val="accent2"/>
                </a:solidFill>
                <a:latin typeface="Californian FB" panose="0207040306080B030204" pitchFamily="18" charset="0"/>
              </a:rPr>
              <a:t>vector fields</a:t>
            </a:r>
          </a:p>
        </p:txBody>
      </p:sp>
      <p:pic>
        <p:nvPicPr>
          <p:cNvPr id="752666" name="Picture 26" descr="txp_fi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688" y="4957984"/>
            <a:ext cx="950912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52668" name="Picture 28" descr="txp_fi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973859"/>
            <a:ext cx="12001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325" y="5780309"/>
            <a:ext cx="2247900" cy="4191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5805709"/>
            <a:ext cx="1155700" cy="2794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688" y="5805709"/>
            <a:ext cx="10033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236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5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5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2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2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5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5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2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52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5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52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52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752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526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52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52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2654" grpId="0" animBg="1"/>
      <p:bldP spid="752655" grpId="0" animBg="1"/>
      <p:bldP spid="752656" grpId="0" animBg="1"/>
      <p:bldP spid="752657" grpId="0" animBg="1"/>
      <p:bldP spid="752658" grpId="0" animBg="1"/>
      <p:bldP spid="752660" grpId="0" animBg="1"/>
      <p:bldP spid="7526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4520" name="Picture 72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603" y="3058892"/>
            <a:ext cx="1093788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4519" name="Picture 71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366" y="3516092"/>
            <a:ext cx="982662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4534" name="Picture 8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159" y="3025634"/>
            <a:ext cx="898525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4532" name="Picture 84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159" y="3478121"/>
            <a:ext cx="939800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944" y="2201193"/>
            <a:ext cx="4448754" cy="769821"/>
          </a:xfrm>
          <a:prstGeom prst="rect">
            <a:avLst/>
          </a:prstGeom>
        </p:spPr>
      </p:pic>
      <p:sp>
        <p:nvSpPr>
          <p:cNvPr id="74445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We want vector fields that are</a:t>
            </a:r>
          </a:p>
          <a:p>
            <a:pPr lvl="1"/>
            <a:r>
              <a:rPr lang="en-US" altLang="en-US" dirty="0" smtClean="0"/>
              <a:t>as smooth as possible</a:t>
            </a:r>
          </a:p>
        </p:txBody>
      </p:sp>
      <p:sp>
        <p:nvSpPr>
          <p:cNvPr id="74445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Ok! Let’s Build Fields</a:t>
            </a:r>
            <a:endParaRPr lang="en-US" altLang="en-US" dirty="0"/>
          </a:p>
        </p:txBody>
      </p:sp>
      <p:sp>
        <p:nvSpPr>
          <p:cNvPr id="744511" name="Rectangle 63"/>
          <p:cNvSpPr>
            <a:spLocks noChangeArrowheads="1"/>
          </p:cNvSpPr>
          <p:nvPr/>
        </p:nvSpPr>
        <p:spPr bwMode="auto">
          <a:xfrm>
            <a:off x="2484158" y="3108087"/>
            <a:ext cx="6075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800" dirty="0" err="1" smtClean="0">
                <a:latin typeface="Californian FB"/>
                <a:cs typeface="Californian FB"/>
              </a:rPr>
              <a:t>s.t.</a:t>
            </a:r>
            <a:endParaRPr lang="en-US" altLang="en-US" sz="2800" dirty="0">
              <a:latin typeface="Californian FB"/>
              <a:cs typeface="Californian FB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563549" y="1998102"/>
            <a:ext cx="2165410" cy="1137295"/>
            <a:chOff x="6123420" y="1930261"/>
            <a:chExt cx="2165410" cy="1137295"/>
          </a:xfrm>
        </p:grpSpPr>
        <p:pic>
          <p:nvPicPr>
            <p:cNvPr id="744530" name="Picture 82" descr="txp_fig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5809" y="2767518"/>
              <a:ext cx="1387475" cy="3000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3" name="AutoShape 79"/>
            <p:cNvSpPr>
              <a:spLocks noChangeArrowheads="1"/>
            </p:cNvSpPr>
            <p:nvPr/>
          </p:nvSpPr>
          <p:spPr bwMode="auto">
            <a:xfrm>
              <a:off x="6123420" y="1930261"/>
              <a:ext cx="2165410" cy="782637"/>
            </a:xfrm>
            <a:prstGeom prst="roundRect">
              <a:avLst>
                <a:gd name="adj" fmla="val 16667"/>
              </a:avLst>
            </a:prstGeom>
            <a:noFill/>
            <a:ln w="381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en-US" sz="2000" dirty="0">
                  <a:solidFill>
                    <a:schemeClr val="accent1"/>
                  </a:solidFill>
                </a:rPr>
                <a:t>sparse discrete </a:t>
              </a:r>
              <a:r>
                <a:rPr lang="en-US" altLang="en-US" sz="2000" dirty="0" smtClean="0">
                  <a:solidFill>
                    <a:schemeClr val="accent1"/>
                  </a:solidFill>
                </a:rPr>
                <a:t/>
              </a:r>
              <a:br>
                <a:rPr lang="en-US" altLang="en-US" sz="2000" dirty="0" smtClean="0">
                  <a:solidFill>
                    <a:schemeClr val="accent1"/>
                  </a:solidFill>
                </a:rPr>
              </a:br>
              <a:r>
                <a:rPr lang="en-US" altLang="en-US" sz="2000" dirty="0" smtClean="0">
                  <a:solidFill>
                    <a:schemeClr val="accent1"/>
                  </a:solidFill>
                </a:rPr>
                <a:t>Hodge</a:t>
              </a:r>
              <a:r>
                <a:rPr lang="en-US" altLang="en-US" sz="2000" dirty="0">
                  <a:solidFill>
                    <a:schemeClr val="accent1"/>
                  </a:solidFill>
                </a:rPr>
                <a:t> </a:t>
              </a:r>
              <a:r>
                <a:rPr lang="en-US" altLang="en-US" sz="2000" dirty="0" smtClean="0">
                  <a:solidFill>
                    <a:schemeClr val="accent1"/>
                  </a:solidFill>
                </a:rPr>
                <a:t>Laplacian</a:t>
              </a:r>
              <a:endParaRPr lang="en-US" altLang="en-US" sz="2000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599" y="2359122"/>
            <a:ext cx="2307183" cy="377212"/>
          </a:xfrm>
          <a:prstGeom prst="rect">
            <a:avLst/>
          </a:prstGeom>
        </p:spPr>
      </p:pic>
      <p:pic>
        <p:nvPicPr>
          <p:cNvPr id="23" name="Picture 16" descr="SphereStripes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782" y="2935704"/>
            <a:ext cx="3291183" cy="335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448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4456" grpId="0" uiExpand="1" build="p"/>
      <p:bldP spid="7445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1924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219" y="2326034"/>
            <a:ext cx="21907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2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Ok! Let’s Build Fields</a:t>
            </a:r>
          </a:p>
        </p:txBody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73062" lvl="1" indent="0">
              <a:lnSpc>
                <a:spcPct val="110000"/>
              </a:lnSpc>
              <a:buNone/>
            </a:pPr>
            <a:r>
              <a:rPr lang="en-US" altLang="en-US" dirty="0" smtClean="0"/>
              <a:t>Alignment constraints</a:t>
            </a:r>
          </a:p>
          <a:p>
            <a:pPr lvl="1">
              <a:lnSpc>
                <a:spcPct val="110000"/>
              </a:lnSpc>
            </a:pPr>
            <a:r>
              <a:rPr lang="en-US" altLang="en-US" dirty="0" smtClean="0"/>
              <a:t>desired </a:t>
            </a:r>
            <a:r>
              <a:rPr lang="en-US" altLang="en-US" dirty="0"/>
              <a:t>edge value</a:t>
            </a:r>
          </a:p>
          <a:p>
            <a:pPr lvl="3">
              <a:lnSpc>
                <a:spcPct val="110000"/>
              </a:lnSpc>
            </a:pPr>
            <a:endParaRPr lang="en-US" altLang="en-US" dirty="0" smtClean="0"/>
          </a:p>
          <a:p>
            <a:pPr marL="1331912" lvl="3" indent="0">
              <a:lnSpc>
                <a:spcPct val="110000"/>
              </a:lnSpc>
              <a:buNone/>
            </a:pPr>
            <a:endParaRPr lang="en-US" altLang="en-US" dirty="0"/>
          </a:p>
          <a:p>
            <a:pPr lvl="3">
              <a:lnSpc>
                <a:spcPct val="110000"/>
              </a:lnSpc>
            </a:pPr>
            <a:endParaRPr lang="en-US" altLang="en-US" dirty="0"/>
          </a:p>
          <a:p>
            <a:pPr lvl="1">
              <a:lnSpc>
                <a:spcPct val="110000"/>
              </a:lnSpc>
            </a:pPr>
            <a:r>
              <a:rPr lang="en-US" altLang="en-US" dirty="0"/>
              <a:t>drawing a curve</a:t>
            </a:r>
          </a:p>
          <a:p>
            <a:pPr lvl="2">
              <a:lnSpc>
                <a:spcPct val="110000"/>
              </a:lnSpc>
            </a:pPr>
            <a:r>
              <a:rPr lang="en-US" altLang="en-US" dirty="0"/>
              <a:t>cross </a:t>
            </a:r>
            <a:r>
              <a:rPr lang="en-US" altLang="en-US" dirty="0" smtClean="0"/>
              <a:t>a sequence </a:t>
            </a:r>
            <a:r>
              <a:rPr lang="en-US" altLang="en-US" dirty="0"/>
              <a:t>of edges</a:t>
            </a:r>
          </a:p>
          <a:p>
            <a:pPr lvl="2">
              <a:lnSpc>
                <a:spcPct val="110000"/>
              </a:lnSpc>
            </a:pPr>
            <a:endParaRPr lang="en-US" altLang="en-US" sz="2800" dirty="0"/>
          </a:p>
          <a:p>
            <a:pPr lvl="2">
              <a:lnSpc>
                <a:spcPct val="110000"/>
              </a:lnSpc>
            </a:pPr>
            <a:r>
              <a:rPr lang="en-US" altLang="en-US" dirty="0"/>
              <a:t>“stack” of </a:t>
            </a:r>
            <a:r>
              <a:rPr lang="en-US" altLang="en-US" i="1" dirty="0">
                <a:latin typeface="Times" panose="02020603050405020304" pitchFamily="18" charset="0"/>
              </a:rPr>
              <a:t>Z</a:t>
            </a:r>
            <a:r>
              <a:rPr lang="en-US" altLang="en-US" dirty="0"/>
              <a:t> rows</a:t>
            </a:r>
          </a:p>
        </p:txBody>
      </p:sp>
      <p:pic>
        <p:nvPicPr>
          <p:cNvPr id="721929" name="Picture 9" descr="GargoyleSingleReal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933" y="3012684"/>
            <a:ext cx="2166938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930" name="Picture 10" descr="GargoyleMultipl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775" y="3023835"/>
            <a:ext cx="217487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931" name="Picture 11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13814"/>
            <a:ext cx="25908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1932" name="Picture 12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76" y="3276004"/>
            <a:ext cx="574675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1933" name="Picture 13" descr="HorseFinalSmall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4" y="3340100"/>
            <a:ext cx="32670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934" name="Picture 14" descr="HorseFinalSmallSideways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799" y="3317875"/>
            <a:ext cx="32766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941" name="Picture 21" descr="BunnyFinalZebra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843" y="3144044"/>
            <a:ext cx="2854325" cy="317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800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2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1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Ok! Let’s Build Fields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Boundaries</a:t>
            </a:r>
            <a:endParaRPr lang="en-US" altLang="en-US" dirty="0"/>
          </a:p>
          <a:p>
            <a:pPr lvl="1"/>
            <a:r>
              <a:rPr lang="en-US" altLang="en-US" dirty="0"/>
              <a:t>no flow </a:t>
            </a:r>
            <a:r>
              <a:rPr lang="en-US" altLang="en-US" dirty="0" smtClean="0"/>
              <a:t>across boundary </a:t>
            </a:r>
            <a:r>
              <a:rPr lang="en-US" altLang="en-US" dirty="0"/>
              <a:t>edges</a:t>
            </a:r>
          </a:p>
          <a:p>
            <a:pPr lvl="1"/>
            <a:r>
              <a:rPr lang="en-US" altLang="en-US" dirty="0"/>
              <a:t>no flow along </a:t>
            </a:r>
            <a:r>
              <a:rPr lang="en-US" altLang="en-US" dirty="0" smtClean="0"/>
              <a:t>boundary </a:t>
            </a:r>
            <a:r>
              <a:rPr lang="en-US" altLang="en-US" dirty="0"/>
              <a:t>edges</a:t>
            </a:r>
          </a:p>
          <a:p>
            <a:pPr lvl="1"/>
            <a:r>
              <a:rPr lang="en-US" altLang="en-US" dirty="0"/>
              <a:t>zero divergence </a:t>
            </a:r>
            <a:r>
              <a:rPr lang="en-US" altLang="en-US" dirty="0" smtClean="0"/>
              <a:t>at boundary </a:t>
            </a:r>
            <a:r>
              <a:rPr lang="en-US" altLang="en-US" dirty="0"/>
              <a:t>vertices</a:t>
            </a:r>
          </a:p>
        </p:txBody>
      </p:sp>
      <p:pic>
        <p:nvPicPr>
          <p:cNvPr id="723972" name="Picture 4" descr="CurveOrth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3629025"/>
            <a:ext cx="20097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3973" name="Picture 5" descr="CurveNatur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3624263"/>
            <a:ext cx="2009775" cy="200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3974" name="Picture 6" descr="LineTangen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1498600"/>
            <a:ext cx="2006600" cy="200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3975" name="Picture 7" descr="LineOrth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1492250"/>
            <a:ext cx="20097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3976" name="Picture 8" descr="LineNaturalXRa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1492250"/>
            <a:ext cx="20097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3977" name="Picture 9" descr="CurveTangent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3" y="3624263"/>
            <a:ext cx="2006600" cy="200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3978" name="Text Box 10"/>
          <p:cNvSpPr txBox="1">
            <a:spLocks noChangeArrowheads="1"/>
          </p:cNvSpPr>
          <p:nvPr/>
        </p:nvSpPr>
        <p:spPr bwMode="auto">
          <a:xfrm>
            <a:off x="6954838" y="5630863"/>
            <a:ext cx="784225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normal</a:t>
            </a:r>
          </a:p>
        </p:txBody>
      </p:sp>
      <p:sp>
        <p:nvSpPr>
          <p:cNvPr id="723979" name="Text Box 11"/>
          <p:cNvSpPr txBox="1">
            <a:spLocks noChangeArrowheads="1"/>
          </p:cNvSpPr>
          <p:nvPr/>
        </p:nvSpPr>
        <p:spPr bwMode="auto">
          <a:xfrm>
            <a:off x="6864350" y="5630863"/>
            <a:ext cx="1046163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tangential</a:t>
            </a:r>
          </a:p>
        </p:txBody>
      </p:sp>
      <p:sp>
        <p:nvSpPr>
          <p:cNvPr id="723980" name="Text Box 12"/>
          <p:cNvSpPr txBox="1">
            <a:spLocks noChangeArrowheads="1"/>
          </p:cNvSpPr>
          <p:nvPr/>
        </p:nvSpPr>
        <p:spPr bwMode="auto">
          <a:xfrm>
            <a:off x="7091363" y="5624513"/>
            <a:ext cx="51911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free</a:t>
            </a:r>
          </a:p>
        </p:txBody>
      </p:sp>
      <p:pic>
        <p:nvPicPr>
          <p:cNvPr id="13" name="Picture 4" descr="PlanckDownward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357" y="2987263"/>
            <a:ext cx="2207512" cy="309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PlanckFreeBoundary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53" y="2983929"/>
            <a:ext cx="2207512" cy="3096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PlanckNormal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328" y="2986789"/>
            <a:ext cx="2216091" cy="309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910162" y="5908743"/>
            <a:ext cx="12713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/>
              <a:t>normal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576690" y="5908743"/>
            <a:ext cx="7258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/>
              <a:t>free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6480731" y="5911918"/>
            <a:ext cx="10717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dirty="0"/>
              <a:t>“down”</a:t>
            </a:r>
          </a:p>
        </p:txBody>
      </p:sp>
    </p:spTree>
    <p:extLst>
      <p:ext uri="{BB962C8B-B14F-4D97-AF65-F5344CB8AC3E}">
        <p14:creationId xmlns:p14="http://schemas.microsoft.com/office/powerpoint/2010/main" val="2227174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239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23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239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2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239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23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239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2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2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239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23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23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3978" grpId="0"/>
      <p:bldP spid="723978" grpId="1"/>
      <p:bldP spid="723979" grpId="0"/>
      <p:bldP spid="723979" grpId="1"/>
      <p:bldP spid="723980" grpId="0"/>
      <p:bldP spid="723980" grpId="1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Design Sessions</a:t>
            </a:r>
            <a:endParaRPr lang="en-US" dirty="0"/>
          </a:p>
        </p:txBody>
      </p:sp>
      <p:pic>
        <p:nvPicPr>
          <p:cNvPr id="9" name="BetterBunn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7155" r="7259"/>
          <a:stretch/>
        </p:blipFill>
        <p:spPr>
          <a:xfrm>
            <a:off x="2480020" y="1185863"/>
            <a:ext cx="4174436" cy="5144218"/>
          </a:xfrm>
          <a:prstGeom prst="rect">
            <a:avLst/>
          </a:prstGeom>
        </p:spPr>
      </p:pic>
      <p:pic>
        <p:nvPicPr>
          <p:cNvPr id="10" name="Gargoyl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22678" y="1243021"/>
            <a:ext cx="4389733" cy="50299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878221" y="5945659"/>
            <a:ext cx="1762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[Fisher et al’07]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857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686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86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14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XTERNALEDITCOMMAND" val="notepad %"/>
  <p:tag name="GHOSTSCRIPTCOMMAND" val="gswin32c"/>
  <p:tag name="TEXPOINTINIT" val=""/>
  <p:tag name="USEAMSFONTS" val="True"/>
  <p:tag name="EMBEDFONTS" val="False"/>
  <p:tag name="USEBOLDAMS" val="True"/>
  <p:tag name="DEFAULTDISPLAYSOURCE" val="\documentclass{slides}&#10;\pagestyle{empty}&#10;\usepackage{mathptm}&#10;%\usepackage{latexsym}&#10;\usepackage{amssymb}&#10;\usepackage{amsmath}&#10;\begin{document}&#10;$$$$&#10;\end{document}&#10;&#10;"/>
  <p:tag name="TEX2PS" val="latex $(base).tex; dvips -D $(res) -E -o $(base).ps $(base).dvi"/>
  <p:tag name="TEX2PSBATCH" val="latex --interaction=nonstopmode $(base).tex; dvips -D $(res) -E -o $(base).ps $(base).dvi"/>
  <p:tag name="DEFAULTBITMAP" val="pngmono"/>
  <p:tag name="DEFAULTBLEND" val="False"/>
  <p:tag name="DEFAULTTRANSPARENT" val="False"/>
  <p:tag name="DEFAULTWORKAROUNDTRANSPARENCYBUG" val="False"/>
  <p:tag name="DEFAULTRESOLUTION" val="1200"/>
  <p:tag name="DEFAULTMAGNIFICATION" val="2"/>
  <p:tag name="DEFAULTFONTSIZE" val="10"/>
  <p:tag name="DEFAULTWIDTH" val="348"/>
  <p:tag name="DEFAULTHEIGHT" val="30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k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0"/>
  <p:tag name="PICTUREFILESIZE" val="4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}&#10;\usepackage{amsmath}\usepackage{amssymb}&#10;\begin{document}&#10;\[&#10;\varphi_i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6"/>
  <p:tag name="PICTUREFILESIZE" val="6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c_v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6"/>
  <p:tag name="PICTUREFILESIZE" val="5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c_e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6"/>
  <p:tag name="PICTUREFILESIZE" val="54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c_t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3"/>
  <p:tag name="PICTUREFILESIZE" val="48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(\partial^1)^T\equiv\nabla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85"/>
  <p:tag name="PICTUREFILESIZE" val="192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(\partial^2)^T\equiv\nabla\times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99"/>
  <p:tag name="PICTUREFILESIZE" val="250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\star_0^{-1}\partial^1\star_2\equiv\nabla\cdot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14"/>
  <p:tag name="PICTUREFILESIZE" val="235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d\equiv\nabla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49.875"/>
  <p:tag name="PICTUREFILESIZE" val="98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d\equiv\nabla\times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63"/>
  <p:tag name="PICTUREFILESIZE" val="13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c_t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3"/>
  <p:tag name="PICTUREFILESIZE" val="4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&#10;\nabla \times \vec{u} = g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79"/>
  <p:tag name="PICTUREFILESIZE" val="175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&#10;\nabla \cdot \vec{u} = f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70.875"/>
  <p:tag name="PICTUREFILESIZE" val="141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&#10;dc_e = r_t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64.875"/>
  <p:tag name="PICTUREFILESIZE" val="139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&#10;\delta c_e = s_v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67.875"/>
  <p:tag name="PICTUREFILESIZE" val="154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85"/>
  <p:tag name="ORIGINALWIDTH" val="1647"/>
  <p:tag name="LATEXADDIN" val="\documentclass{article}&#10;\usepackage{amsmath}&#10;\pagestyle{empty}&#10;\begin{document}&#10;&#10;&#10;$$E_A(\vec{u}) = \int_S |\nabla \cdot \vec{u} |^2 + |\nabla \times \vec{u} |^2$$&#10;&#10;\end{document}"/>
  <p:tag name="IGUANATEXSIZE" val="20"/>
  <p:tag name="IGUANATEXCURSOR" val="8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41.75"/>
  <p:tag name="ORIGINALWIDTH" val="867"/>
  <p:tag name="LATEXADDIN" val="\documentclass{article}&#10;\usepackage{amsmath}&#10;\pagestyle{empty}&#10;\begin{document}&#10;&#10;&#10;$$E_A(\vec{u}) = c_e^T M c_e $$&#10;&#10;\end{document}"/>
  <p:tag name="IGUANATEXSIZE" val="20"/>
  <p:tag name="IGUANATEXCURSOR" val="8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&#10;\star(d\delta+&#10;\delta d)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91.875"/>
  <p:tag name="PICTUREFILESIZE" val="26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&#10;Zc_e = c_{ij} = c_z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15"/>
  <p:tag name="PICTUREFILESIZE" val="221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&#10;Zc_e = \dot{s}\cdot p_{ij}=c_z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36"/>
  <p:tag name="PICTUREFILESIZE" val="275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s(t)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28"/>
  <p:tag name="PICTUREFILESIZE" val="92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c_v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6"/>
  <p:tag name="PICTUREFILESIZE" val="51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c_e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6"/>
  <p:tag name="PICTUREFILESIZE" val="54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&#10;c_{ij} = \int_{e_{ij}}\vec{u}\cdot d\vec{s}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18"/>
  <p:tag name="PICTUREFILESIZE" val="323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}&#10;\usepackage{amsmath}\usepackage{amssymb}&#10;\begin{document}&#10;\[\varphi_{ij} = \varphi_i \nabla\varphi_j-&#10;\varphi_j \nabla\varphi_i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72"/>
  <p:tag name="PICTUREFILESIZE" val="40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&#10;\vec{u}_{ijk} = \textrm{Lin}(c_{ij};c_{jk};c_{ki})&#10;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78.875"/>
  <p:tag name="PICTUREFILESIZE" val="45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i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4.875"/>
  <p:tag name="PICTUREFILESIZE" val="29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usepackage{latexsym}\usepackage{mathptmx}&#10;\usepackage{amsmath}\usepackage{amssymb}&#10;\begin{document}&#10;\[j\]&#10;\end{document}&#10;"/>
  <p:tag name="EXTERNALNAME" val="txp_fig"/>
  <p:tag name="BLEND" val="False"/>
  <p:tag name="TRANSPARENT" val="False"/>
  <p:tag name="KEEPFILES" val="False"/>
  <p:tag name="DEBUGPAUSE" val="False"/>
  <p:tag name="RESOLUTION" val="6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9"/>
  <p:tag name="PICTUREFILESIZE" val="346"/>
</p:tagLst>
</file>

<file path=ppt/theme/theme1.xml><?xml version="1.0" encoding="utf-8"?>
<a:theme xmlns:a="http://schemas.openxmlformats.org/drawingml/2006/main" name="Applied Geometry Lab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49713</TotalTime>
  <Words>394</Words>
  <Application>Microsoft Macintosh PowerPoint</Application>
  <PresentationFormat>On-screen Show (4:3)</PresentationFormat>
  <Paragraphs>100</Paragraphs>
  <Slides>14</Slides>
  <Notes>6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Applied Geometry Lab Design</vt:lpstr>
      <vt:lpstr>Edge-based Vector Fields</vt:lpstr>
      <vt:lpstr>Main Idea: Line Integration</vt:lpstr>
      <vt:lpstr>Main Idea: Line Integration</vt:lpstr>
      <vt:lpstr>Edge-based Vector Fields</vt:lpstr>
      <vt:lpstr>Coordinate-free Calculus</vt:lpstr>
      <vt:lpstr>Ok! Let’s Build Fields</vt:lpstr>
      <vt:lpstr>Ok! Let’s Build Fields</vt:lpstr>
      <vt:lpstr>Ok! Let’s Build Fields</vt:lpstr>
      <vt:lpstr>Design Sessions</vt:lpstr>
      <vt:lpstr>Gallery</vt:lpstr>
      <vt:lpstr>Extensions</vt:lpstr>
      <vt:lpstr>Extensions</vt:lpstr>
      <vt:lpstr>Limitations</vt:lpstr>
      <vt:lpstr>Questions?</vt:lpstr>
    </vt:vector>
  </TitlesOfParts>
  <Manager>M.Desbrun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Applied Geometry</dc:title>
  <dc:subject>Lab description</dc:subject>
  <dc:creator>m@</dc:creator>
  <cp:lastModifiedBy>Pixar User</cp:lastModifiedBy>
  <cp:revision>1163</cp:revision>
  <cp:lastPrinted>2015-10-07T11:38:14Z</cp:lastPrinted>
  <dcterms:created xsi:type="dcterms:W3CDTF">2003-01-26T07:16:40Z</dcterms:created>
  <dcterms:modified xsi:type="dcterms:W3CDTF">2016-07-24T06:11:30Z</dcterms:modified>
</cp:coreProperties>
</file>